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4.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2"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5C5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notesViewPr>
    <p:cSldViewPr snapToGrid="0">
      <p:cViewPr varScale="1">
        <p:scale>
          <a:sx n="57" d="100"/>
          <a:sy n="57" d="100"/>
        </p:scale>
        <p:origin x="2808"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image" Target="../media/image3.jp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image" Target="../media/image3.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A9771A-109C-48A5-8892-AEF29E83449E}"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l-GR"/>
        </a:p>
      </dgm:t>
    </dgm:pt>
    <dgm:pt modelId="{CC208960-7FE8-406C-9174-10978AE1C344}">
      <dgm:prSet phldrT="[Text]" custT="1"/>
      <dgm:spPr/>
      <dgm:t>
        <a:bodyPr/>
        <a:lstStyle/>
        <a:p>
          <a:r>
            <a:rPr lang="el-GR" sz="2400" dirty="0" smtClean="0"/>
            <a:t>Η βαρύτητα στη γη έλκει τα υλικά σώματα και προκαλεί την πτώση τους στην επιφάνειά της όταν αφεθούν ελεύθερα.</a:t>
          </a:r>
          <a:endParaRPr lang="el-GR" sz="2400" dirty="0"/>
        </a:p>
      </dgm:t>
    </dgm:pt>
    <dgm:pt modelId="{C0A42CEA-78BC-41F0-831B-4F87AE0CAB96}" type="parTrans" cxnId="{6DC4E373-D949-4C24-8765-F10A85534561}">
      <dgm:prSet/>
      <dgm:spPr/>
      <dgm:t>
        <a:bodyPr/>
        <a:lstStyle/>
        <a:p>
          <a:endParaRPr lang="el-GR"/>
        </a:p>
      </dgm:t>
    </dgm:pt>
    <dgm:pt modelId="{69761BB3-B176-49E6-BD36-BDEF907A21C9}" type="sibTrans" cxnId="{6DC4E373-D949-4C24-8765-F10A85534561}">
      <dgm:prSet/>
      <dgm:spPr/>
      <dgm:t>
        <a:bodyPr/>
        <a:lstStyle/>
        <a:p>
          <a:endParaRPr lang="el-GR"/>
        </a:p>
      </dgm:t>
    </dgm:pt>
    <dgm:pt modelId="{D38414BB-A77D-4A1F-A73F-049731CD0FE5}">
      <dgm:prSet phldrT="[Text]" custT="1"/>
      <dgm:spPr/>
      <dgm:t>
        <a:bodyPr/>
        <a:lstStyle/>
        <a:p>
          <a:r>
            <a:rPr lang="el-GR" sz="2000" dirty="0" smtClean="0"/>
            <a:t>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endParaRPr lang="el-GR" sz="2000" dirty="0"/>
        </a:p>
      </dgm:t>
    </dgm:pt>
    <dgm:pt modelId="{33676223-A7E1-4912-906D-9E1C25ED7A80}" type="parTrans" cxnId="{3674EE69-093F-417B-8A62-CC32772E915C}">
      <dgm:prSet/>
      <dgm:spPr/>
      <dgm:t>
        <a:bodyPr/>
        <a:lstStyle/>
        <a:p>
          <a:endParaRPr lang="el-GR"/>
        </a:p>
      </dgm:t>
    </dgm:pt>
    <dgm:pt modelId="{F55693BF-408B-4EC6-8691-AF86B0CDC757}" type="sibTrans" cxnId="{3674EE69-093F-417B-8A62-CC32772E915C}">
      <dgm:prSet/>
      <dgm:spPr/>
      <dgm:t>
        <a:bodyPr/>
        <a:lstStyle/>
        <a:p>
          <a:endParaRPr lang="el-GR"/>
        </a:p>
      </dgm:t>
    </dgm:pt>
    <dgm:pt modelId="{4CE577B8-8BD9-42ED-B634-699B31A3FF9E}">
      <dgm:prSet phldrT="[Text]" custT="1"/>
      <dgm:spPr/>
      <dgm:t>
        <a:bodyPr/>
        <a:lstStyle/>
        <a:p>
          <a:r>
            <a:rPr lang="en-US" sz="2400" dirty="0" smtClean="0"/>
            <a:t>H </a:t>
          </a:r>
          <a:r>
            <a:rPr lang="el-GR" sz="2400" dirty="0" smtClean="0"/>
            <a:t>βαρύτητα είναι η αιτία της ύπαρξης της γης, του ήλιου και των άλλων αστρικών σωμάτων</a:t>
          </a:r>
          <a:r>
            <a:rPr lang="en-US" sz="2400" dirty="0" smtClean="0"/>
            <a:t>.</a:t>
          </a:r>
          <a:endParaRPr lang="el-GR" sz="2400" dirty="0"/>
        </a:p>
      </dgm:t>
    </dgm:pt>
    <dgm:pt modelId="{5149A716-4230-45D6-B507-CA68ABDF4972}" type="parTrans" cxnId="{6C798B09-7C0D-4849-8DEE-EBA883991564}">
      <dgm:prSet/>
      <dgm:spPr/>
      <dgm:t>
        <a:bodyPr/>
        <a:lstStyle/>
        <a:p>
          <a:endParaRPr lang="el-GR"/>
        </a:p>
      </dgm:t>
    </dgm:pt>
    <dgm:pt modelId="{771853A7-D028-4CF7-9461-C14684964965}" type="sibTrans" cxnId="{6C798B09-7C0D-4849-8DEE-EBA883991564}">
      <dgm:prSet/>
      <dgm:spPr/>
      <dgm:t>
        <a:bodyPr/>
        <a:lstStyle/>
        <a:p>
          <a:endParaRPr lang="el-GR"/>
        </a:p>
      </dgm:t>
    </dgm:pt>
    <dgm:pt modelId="{986AE4A7-4315-4643-976A-A5E4D9659135}" type="pres">
      <dgm:prSet presAssocID="{80A9771A-109C-48A5-8892-AEF29E83449E}" presName="Name0" presStyleCnt="0">
        <dgm:presLayoutVars>
          <dgm:dir/>
          <dgm:resizeHandles val="exact"/>
        </dgm:presLayoutVars>
      </dgm:prSet>
      <dgm:spPr/>
      <dgm:t>
        <a:bodyPr/>
        <a:lstStyle/>
        <a:p>
          <a:endParaRPr lang="el-GR"/>
        </a:p>
      </dgm:t>
    </dgm:pt>
    <dgm:pt modelId="{6786276B-3A4E-4F0C-BE23-2BE638367F96}" type="pres">
      <dgm:prSet presAssocID="{CC208960-7FE8-406C-9174-10978AE1C344}" presName="composite" presStyleCnt="0"/>
      <dgm:spPr/>
    </dgm:pt>
    <dgm:pt modelId="{77C3D3AE-9EF2-4A49-9C4E-58F4264CC51F}" type="pres">
      <dgm:prSet presAssocID="{CC208960-7FE8-406C-9174-10978AE1C344}" presName="rect1" presStyleLbl="trAlignAcc1" presStyleIdx="0" presStyleCnt="3">
        <dgm:presLayoutVars>
          <dgm:bulletEnabled val="1"/>
        </dgm:presLayoutVars>
      </dgm:prSet>
      <dgm:spPr/>
      <dgm:t>
        <a:bodyPr/>
        <a:lstStyle/>
        <a:p>
          <a:endParaRPr lang="el-GR"/>
        </a:p>
      </dgm:t>
    </dgm:pt>
    <dgm:pt modelId="{E4B9749F-A9A6-4E85-8B39-A5B227788E4B}" type="pres">
      <dgm:prSet presAssocID="{CC208960-7FE8-406C-9174-10978AE1C344}" presName="rect2"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dgm:spPr>
    </dgm:pt>
    <dgm:pt modelId="{050690DD-F697-41B0-AE0D-12EB037536F4}" type="pres">
      <dgm:prSet presAssocID="{69761BB3-B176-49E6-BD36-BDEF907A21C9}" presName="sibTrans" presStyleCnt="0"/>
      <dgm:spPr/>
    </dgm:pt>
    <dgm:pt modelId="{F6233FB0-18CF-4FB4-B433-E04141168D53}" type="pres">
      <dgm:prSet presAssocID="{D38414BB-A77D-4A1F-A73F-049731CD0FE5}" presName="composite" presStyleCnt="0"/>
      <dgm:spPr/>
    </dgm:pt>
    <dgm:pt modelId="{22BB9B7B-0FA1-471F-B70E-35BA8D0074AF}" type="pres">
      <dgm:prSet presAssocID="{D38414BB-A77D-4A1F-A73F-049731CD0FE5}" presName="rect1" presStyleLbl="trAlignAcc1" presStyleIdx="1" presStyleCnt="3">
        <dgm:presLayoutVars>
          <dgm:bulletEnabled val="1"/>
        </dgm:presLayoutVars>
      </dgm:prSet>
      <dgm:spPr/>
      <dgm:t>
        <a:bodyPr/>
        <a:lstStyle/>
        <a:p>
          <a:endParaRPr lang="el-GR"/>
        </a:p>
      </dgm:t>
    </dgm:pt>
    <dgm:pt modelId="{4E6B8DD4-D855-4696-83D8-B826B7031691}" type="pres">
      <dgm:prSet presAssocID="{D38414BB-A77D-4A1F-A73F-049731CD0FE5}" presName="rect2" presStyleLbl="fgImgPlace1" presStyleIdx="1" presStyleCnt="3" custLinFactNeighborX="-101" custLinFactNeighborY="1111"/>
      <dgm:spPr>
        <a:blipFill>
          <a:blip xmlns:r="http://schemas.openxmlformats.org/officeDocument/2006/relationships" r:embed="rId2">
            <a:extLst>
              <a:ext uri="{28A0092B-C50C-407E-A947-70E740481C1C}">
                <a14:useLocalDpi xmlns:a14="http://schemas.microsoft.com/office/drawing/2010/main" val="0"/>
              </a:ext>
            </a:extLst>
          </a:blip>
          <a:srcRect/>
          <a:stretch>
            <a:fillRect l="-71000" r="-71000"/>
          </a:stretch>
        </a:blipFill>
      </dgm:spPr>
      <dgm:t>
        <a:bodyPr/>
        <a:lstStyle/>
        <a:p>
          <a:endParaRPr lang="el-GR"/>
        </a:p>
      </dgm:t>
    </dgm:pt>
    <dgm:pt modelId="{11E9ECF9-FD63-4C50-8E53-304814D82CD9}" type="pres">
      <dgm:prSet presAssocID="{F55693BF-408B-4EC6-8691-AF86B0CDC757}" presName="sibTrans" presStyleCnt="0"/>
      <dgm:spPr/>
    </dgm:pt>
    <dgm:pt modelId="{3595B88E-0A7C-4588-941C-48D445A75C16}" type="pres">
      <dgm:prSet presAssocID="{4CE577B8-8BD9-42ED-B634-699B31A3FF9E}" presName="composite" presStyleCnt="0"/>
      <dgm:spPr/>
    </dgm:pt>
    <dgm:pt modelId="{D68E6B8D-1E5B-4562-8FAC-1168EA398B0A}" type="pres">
      <dgm:prSet presAssocID="{4CE577B8-8BD9-42ED-B634-699B31A3FF9E}" presName="rect1" presStyleLbl="trAlignAcc1" presStyleIdx="2" presStyleCnt="3">
        <dgm:presLayoutVars>
          <dgm:bulletEnabled val="1"/>
        </dgm:presLayoutVars>
      </dgm:prSet>
      <dgm:spPr/>
      <dgm:t>
        <a:bodyPr/>
        <a:lstStyle/>
        <a:p>
          <a:endParaRPr lang="el-GR"/>
        </a:p>
      </dgm:t>
    </dgm:pt>
    <dgm:pt modelId="{B8C83514-0FD3-443F-88B5-DFDECC0103E3}" type="pres">
      <dgm:prSet presAssocID="{4CE577B8-8BD9-42ED-B634-699B31A3FF9E}" presName="rect2"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25000" r="-25000"/>
          </a:stretch>
        </a:blipFill>
      </dgm:spPr>
    </dgm:pt>
  </dgm:ptLst>
  <dgm:cxnLst>
    <dgm:cxn modelId="{6DC4E373-D949-4C24-8765-F10A85534561}" srcId="{80A9771A-109C-48A5-8892-AEF29E83449E}" destId="{CC208960-7FE8-406C-9174-10978AE1C344}" srcOrd="0" destOrd="0" parTransId="{C0A42CEA-78BC-41F0-831B-4F87AE0CAB96}" sibTransId="{69761BB3-B176-49E6-BD36-BDEF907A21C9}"/>
    <dgm:cxn modelId="{3674EE69-093F-417B-8A62-CC32772E915C}" srcId="{80A9771A-109C-48A5-8892-AEF29E83449E}" destId="{D38414BB-A77D-4A1F-A73F-049731CD0FE5}" srcOrd="1" destOrd="0" parTransId="{33676223-A7E1-4912-906D-9E1C25ED7A80}" sibTransId="{F55693BF-408B-4EC6-8691-AF86B0CDC757}"/>
    <dgm:cxn modelId="{A35D1B89-70BD-4625-BBB5-F6AA5B752032}" type="presOf" srcId="{D38414BB-A77D-4A1F-A73F-049731CD0FE5}" destId="{22BB9B7B-0FA1-471F-B70E-35BA8D0074AF}" srcOrd="0" destOrd="0" presId="urn:microsoft.com/office/officeart/2008/layout/PictureStrips"/>
    <dgm:cxn modelId="{17318844-6A96-4BFA-AF9E-9F4D2D20EF3A}" type="presOf" srcId="{80A9771A-109C-48A5-8892-AEF29E83449E}" destId="{986AE4A7-4315-4643-976A-A5E4D9659135}" srcOrd="0" destOrd="0" presId="urn:microsoft.com/office/officeart/2008/layout/PictureStrips"/>
    <dgm:cxn modelId="{1FBEE515-CAFC-423A-8EB4-51EE841CE55E}" type="presOf" srcId="{4CE577B8-8BD9-42ED-B634-699B31A3FF9E}" destId="{D68E6B8D-1E5B-4562-8FAC-1168EA398B0A}" srcOrd="0" destOrd="0" presId="urn:microsoft.com/office/officeart/2008/layout/PictureStrips"/>
    <dgm:cxn modelId="{6C798B09-7C0D-4849-8DEE-EBA883991564}" srcId="{80A9771A-109C-48A5-8892-AEF29E83449E}" destId="{4CE577B8-8BD9-42ED-B634-699B31A3FF9E}" srcOrd="2" destOrd="0" parTransId="{5149A716-4230-45D6-B507-CA68ABDF4972}" sibTransId="{771853A7-D028-4CF7-9461-C14684964965}"/>
    <dgm:cxn modelId="{AD988D9A-E8FD-4885-BC12-4EAA3A5EB727}" type="presOf" srcId="{CC208960-7FE8-406C-9174-10978AE1C344}" destId="{77C3D3AE-9EF2-4A49-9C4E-58F4264CC51F}" srcOrd="0" destOrd="0" presId="urn:microsoft.com/office/officeart/2008/layout/PictureStrips"/>
    <dgm:cxn modelId="{79223FFE-3DB2-4BBA-97B9-900E7B034AA8}" type="presParOf" srcId="{986AE4A7-4315-4643-976A-A5E4D9659135}" destId="{6786276B-3A4E-4F0C-BE23-2BE638367F96}" srcOrd="0" destOrd="0" presId="urn:microsoft.com/office/officeart/2008/layout/PictureStrips"/>
    <dgm:cxn modelId="{0BF808FF-7E20-4633-803C-A53EC594EBAF}" type="presParOf" srcId="{6786276B-3A4E-4F0C-BE23-2BE638367F96}" destId="{77C3D3AE-9EF2-4A49-9C4E-58F4264CC51F}" srcOrd="0" destOrd="0" presId="urn:microsoft.com/office/officeart/2008/layout/PictureStrips"/>
    <dgm:cxn modelId="{7A58118D-60C2-45F3-830E-9B6B4BD61AAD}" type="presParOf" srcId="{6786276B-3A4E-4F0C-BE23-2BE638367F96}" destId="{E4B9749F-A9A6-4E85-8B39-A5B227788E4B}" srcOrd="1" destOrd="0" presId="urn:microsoft.com/office/officeart/2008/layout/PictureStrips"/>
    <dgm:cxn modelId="{5AED30A8-32CC-4765-90A3-79D7A06CB410}" type="presParOf" srcId="{986AE4A7-4315-4643-976A-A5E4D9659135}" destId="{050690DD-F697-41B0-AE0D-12EB037536F4}" srcOrd="1" destOrd="0" presId="urn:microsoft.com/office/officeart/2008/layout/PictureStrips"/>
    <dgm:cxn modelId="{01BB71CA-AE96-4998-A76C-E1B0C98BD0FD}" type="presParOf" srcId="{986AE4A7-4315-4643-976A-A5E4D9659135}" destId="{F6233FB0-18CF-4FB4-B433-E04141168D53}" srcOrd="2" destOrd="0" presId="urn:microsoft.com/office/officeart/2008/layout/PictureStrips"/>
    <dgm:cxn modelId="{C1E9DE93-488D-487E-BFBF-6489ABAA084D}" type="presParOf" srcId="{F6233FB0-18CF-4FB4-B433-E04141168D53}" destId="{22BB9B7B-0FA1-471F-B70E-35BA8D0074AF}" srcOrd="0" destOrd="0" presId="urn:microsoft.com/office/officeart/2008/layout/PictureStrips"/>
    <dgm:cxn modelId="{B661FBDB-1E1A-4D76-B1E7-A2EF80D2D9A2}" type="presParOf" srcId="{F6233FB0-18CF-4FB4-B433-E04141168D53}" destId="{4E6B8DD4-D855-4696-83D8-B826B7031691}" srcOrd="1" destOrd="0" presId="urn:microsoft.com/office/officeart/2008/layout/PictureStrips"/>
    <dgm:cxn modelId="{5844D7DE-92AC-4E37-AFD3-D6F32C0FCAE7}" type="presParOf" srcId="{986AE4A7-4315-4643-976A-A5E4D9659135}" destId="{11E9ECF9-FD63-4C50-8E53-304814D82CD9}" srcOrd="3" destOrd="0" presId="urn:microsoft.com/office/officeart/2008/layout/PictureStrips"/>
    <dgm:cxn modelId="{5F8857B3-55CC-43D1-9D9D-A1ADA32E9CB1}" type="presParOf" srcId="{986AE4A7-4315-4643-976A-A5E4D9659135}" destId="{3595B88E-0A7C-4588-941C-48D445A75C16}" srcOrd="4" destOrd="0" presId="urn:microsoft.com/office/officeart/2008/layout/PictureStrips"/>
    <dgm:cxn modelId="{CD590E98-8013-42EB-8107-930430D92CD0}" type="presParOf" srcId="{3595B88E-0A7C-4588-941C-48D445A75C16}" destId="{D68E6B8D-1E5B-4562-8FAC-1168EA398B0A}" srcOrd="0" destOrd="0" presId="urn:microsoft.com/office/officeart/2008/layout/PictureStrips"/>
    <dgm:cxn modelId="{84F64F4B-ADD1-4578-9AAE-D4C9CE24BEA5}" type="presParOf" srcId="{3595B88E-0A7C-4588-941C-48D445A75C16}" destId="{B8C83514-0FD3-443F-88B5-DFDECC0103E3}"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C3D3AE-9EF2-4A49-9C4E-58F4264CC51F}">
      <dsp:nvSpPr>
        <dsp:cNvPr id="0" name=""/>
        <dsp:cNvSpPr/>
      </dsp:nvSpPr>
      <dsp:spPr>
        <a:xfrm>
          <a:off x="229590" y="678094"/>
          <a:ext cx="5432043" cy="1697513"/>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49782" tIns="91440" rIns="91440" bIns="91440" numCol="1" spcCol="1270" anchor="ctr" anchorCtr="0">
          <a:noAutofit/>
        </a:bodyPr>
        <a:lstStyle/>
        <a:p>
          <a:pPr lvl="0" algn="l" defTabSz="1066800">
            <a:lnSpc>
              <a:spcPct val="90000"/>
            </a:lnSpc>
            <a:spcBef>
              <a:spcPct val="0"/>
            </a:spcBef>
            <a:spcAft>
              <a:spcPct val="35000"/>
            </a:spcAft>
          </a:pPr>
          <a:r>
            <a:rPr lang="el-GR" sz="2400" kern="1200" dirty="0" smtClean="0"/>
            <a:t>Η βαρύτητα στη γη έλκει τα υλικά σώματα και προκαλεί την πτώση τους στην επιφάνειά της όταν αφεθούν ελεύθερα.</a:t>
          </a:r>
          <a:endParaRPr lang="el-GR" sz="2400" kern="1200" dirty="0"/>
        </a:p>
      </dsp:txBody>
      <dsp:txXfrm>
        <a:off x="229590" y="678094"/>
        <a:ext cx="5432043" cy="1697513"/>
      </dsp:txXfrm>
    </dsp:sp>
    <dsp:sp modelId="{E4B9749F-A9A6-4E85-8B39-A5B227788E4B}">
      <dsp:nvSpPr>
        <dsp:cNvPr id="0" name=""/>
        <dsp:cNvSpPr/>
      </dsp:nvSpPr>
      <dsp:spPr>
        <a:xfrm>
          <a:off x="3254" y="432898"/>
          <a:ext cx="1188259" cy="1782389"/>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2BB9B7B-0FA1-471F-B70E-35BA8D0074AF}">
      <dsp:nvSpPr>
        <dsp:cNvPr id="0" name=""/>
        <dsp:cNvSpPr/>
      </dsp:nvSpPr>
      <dsp:spPr>
        <a:xfrm>
          <a:off x="6129930" y="678094"/>
          <a:ext cx="5432043" cy="1697513"/>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49782" tIns="76200" rIns="76200" bIns="76200" numCol="1" spcCol="1270" anchor="ctr" anchorCtr="0">
          <a:noAutofit/>
        </a:bodyPr>
        <a:lstStyle/>
        <a:p>
          <a:pPr lvl="0" algn="l" defTabSz="889000">
            <a:lnSpc>
              <a:spcPct val="90000"/>
            </a:lnSpc>
            <a:spcBef>
              <a:spcPct val="0"/>
            </a:spcBef>
            <a:spcAft>
              <a:spcPct val="35000"/>
            </a:spcAft>
          </a:pPr>
          <a:r>
            <a:rPr lang="el-GR" sz="2000" kern="1200" dirty="0" smtClean="0"/>
            <a:t>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endParaRPr lang="el-GR" sz="2000" kern="1200" dirty="0"/>
        </a:p>
      </dsp:txBody>
      <dsp:txXfrm>
        <a:off x="6129930" y="678094"/>
        <a:ext cx="5432043" cy="1697513"/>
      </dsp:txXfrm>
    </dsp:sp>
    <dsp:sp modelId="{4E6B8DD4-D855-4696-83D8-B826B7031691}">
      <dsp:nvSpPr>
        <dsp:cNvPr id="0" name=""/>
        <dsp:cNvSpPr/>
      </dsp:nvSpPr>
      <dsp:spPr>
        <a:xfrm>
          <a:off x="5902394" y="452700"/>
          <a:ext cx="1188259" cy="1782389"/>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71000" r="-7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8E6B8D-1E5B-4562-8FAC-1168EA398B0A}">
      <dsp:nvSpPr>
        <dsp:cNvPr id="0" name=""/>
        <dsp:cNvSpPr/>
      </dsp:nvSpPr>
      <dsp:spPr>
        <a:xfrm>
          <a:off x="3179760" y="2815075"/>
          <a:ext cx="5432043" cy="1697513"/>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49782"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H </a:t>
          </a:r>
          <a:r>
            <a:rPr lang="el-GR" sz="2400" kern="1200" dirty="0" smtClean="0"/>
            <a:t>βαρύτητα είναι η αιτία της ύπαρξης της γης, του ήλιου και των άλλων αστρικών σωμάτων</a:t>
          </a:r>
          <a:r>
            <a:rPr lang="en-US" sz="2400" kern="1200" dirty="0" smtClean="0"/>
            <a:t>.</a:t>
          </a:r>
          <a:endParaRPr lang="el-GR" sz="2400" kern="1200" dirty="0"/>
        </a:p>
      </dsp:txBody>
      <dsp:txXfrm>
        <a:off x="3179760" y="2815075"/>
        <a:ext cx="5432043" cy="1697513"/>
      </dsp:txXfrm>
    </dsp:sp>
    <dsp:sp modelId="{B8C83514-0FD3-443F-88B5-DFDECC0103E3}">
      <dsp:nvSpPr>
        <dsp:cNvPr id="0" name=""/>
        <dsp:cNvSpPr/>
      </dsp:nvSpPr>
      <dsp:spPr>
        <a:xfrm>
          <a:off x="2953424" y="2569878"/>
          <a:ext cx="1188259" cy="1782389"/>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l-GR" i="1" dirty="0" smtClean="0"/>
              <a:t>Παιδαγωγικό Τμήμα Δημοτικής Εκπαίδευσης</a:t>
            </a:r>
            <a:endParaRPr lang="el-GR" i="1"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4BAE27-B524-4CCC-82AB-642F52EF0AF6}" type="datetimeFigureOut">
              <a:rPr lang="el-GR" smtClean="0"/>
              <a:t>23/4/2018</a:t>
            </a:fld>
            <a:endParaRPr lang="el-G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l-GR" dirty="0" smtClean="0"/>
              <a:t>Η βαρύτητα</a:t>
            </a:r>
            <a:endParaRPr lang="el-GR"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r>
              <a:rPr lang="el-GR" dirty="0" smtClean="0"/>
              <a:t>1</a:t>
            </a:r>
            <a:endParaRPr lang="el-GR" dirty="0"/>
          </a:p>
        </p:txBody>
      </p:sp>
    </p:spTree>
    <p:extLst>
      <p:ext uri="{BB962C8B-B14F-4D97-AF65-F5344CB8AC3E}">
        <p14:creationId xmlns:p14="http://schemas.microsoft.com/office/powerpoint/2010/main" val="2044081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F1A2C5-AE38-4CD6-B7C5-94CA53D1382C}" type="datetimeFigureOut">
              <a:rPr lang="el-GR" smtClean="0"/>
              <a:t>23/4/2018</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F9986B-82B4-4E82-BDD2-73EA7BBE810C}" type="slidenum">
              <a:rPr lang="el-GR" smtClean="0"/>
              <a:t>‹#›</a:t>
            </a:fld>
            <a:endParaRPr lang="el-GR"/>
          </a:p>
        </p:txBody>
      </p:sp>
    </p:spTree>
    <p:extLst>
      <p:ext uri="{BB962C8B-B14F-4D97-AF65-F5344CB8AC3E}">
        <p14:creationId xmlns:p14="http://schemas.microsoft.com/office/powerpoint/2010/main" val="2707611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943246"/>
            <a:ext cx="12192000" cy="2321196"/>
          </a:xfrm>
          <a:solidFill>
            <a:schemeClr val="tx1"/>
          </a:solidFill>
        </p:spPr>
        <p:txBody>
          <a:bodyPr anchor="b"/>
          <a:lstStyle>
            <a:lvl1pPr algn="ctr">
              <a:defRPr sz="6000">
                <a:solidFill>
                  <a:schemeClr val="bg1"/>
                </a:solidFill>
              </a:defRPr>
            </a:lvl1pPr>
          </a:lstStyle>
          <a:p>
            <a:r>
              <a:rPr lang="en-US" dirty="0" smtClean="0"/>
              <a:t>Click to edit Master title style</a:t>
            </a:r>
            <a:endParaRPr lang="el-GR"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fld id="{9FEA2364-98B3-4F6F-BD52-4402ED27964D}" type="datetime1">
              <a:rPr lang="el-GR" smtClean="0"/>
              <a:t>23/4/2018</a:t>
            </a:fld>
            <a:endParaRPr lang="el-GR"/>
          </a:p>
        </p:txBody>
      </p:sp>
      <p:sp>
        <p:nvSpPr>
          <p:cNvPr id="5" name="Footer Placeholder 4"/>
          <p:cNvSpPr>
            <a:spLocks noGrp="1"/>
          </p:cNvSpPr>
          <p:nvPr>
            <p:ph type="ftr" sz="quarter" idx="11"/>
          </p:nvPr>
        </p:nvSpPr>
        <p:spPr>
          <a:xfrm>
            <a:off x="838200" y="6356350"/>
            <a:ext cx="4114800" cy="365125"/>
          </a:xfrm>
        </p:spPr>
        <p:txBody>
          <a:bodyPr/>
          <a:lstStyle/>
          <a:p>
            <a:r>
              <a:rPr lang="el-GR" smtClean="0"/>
              <a:t>Η βαρύτητα</a:t>
            </a:r>
            <a:endParaRPr lang="el-GR"/>
          </a:p>
        </p:txBody>
      </p:sp>
      <p:sp>
        <p:nvSpPr>
          <p:cNvPr id="6" name="Slide Number Placeholder 5"/>
          <p:cNvSpPr>
            <a:spLocks noGrp="1"/>
          </p:cNvSpPr>
          <p:nvPr>
            <p:ph type="sldNum" sz="quarter" idx="12"/>
          </p:nvPr>
        </p:nvSpPr>
        <p:spPr/>
        <p:txBody>
          <a:bodyPr/>
          <a:lstStyle/>
          <a:p>
            <a:fld id="{CDC8CE5D-18D0-4215-934F-5D92BC927AFB}" type="slidenum">
              <a:rPr lang="el-GR" smtClean="0"/>
              <a:t>‹#›</a:t>
            </a:fld>
            <a:endParaRPr lang="el-G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9700" y="5477669"/>
            <a:ext cx="2211209" cy="1243806"/>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943246"/>
          </a:xfrm>
          <a:prstGeom prst="rect">
            <a:avLst/>
          </a:prstGeom>
        </p:spPr>
      </p:pic>
    </p:spTree>
    <p:extLst>
      <p:ext uri="{BB962C8B-B14F-4D97-AF65-F5344CB8AC3E}">
        <p14:creationId xmlns:p14="http://schemas.microsoft.com/office/powerpoint/2010/main" val="2209380277"/>
      </p:ext>
    </p:extLst>
  </p:cSld>
  <p:clrMapOvr>
    <a:masterClrMapping/>
  </p:clrMapOvr>
  <p:transition spd="med">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4CB87708-8D47-431F-B0BC-A32968704D49}"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βαρύτητα</a:t>
            </a:r>
            <a:endParaRPr lang="el-GR"/>
          </a:p>
        </p:txBody>
      </p:sp>
      <p:sp>
        <p:nvSpPr>
          <p:cNvPr id="6" name="Slide Number Placeholder 5"/>
          <p:cNvSpPr>
            <a:spLocks noGrp="1"/>
          </p:cNvSpPr>
          <p:nvPr>
            <p:ph type="sldNum" sz="quarter" idx="12"/>
          </p:nvPr>
        </p:nvSpPr>
        <p:spPr/>
        <p:txBody>
          <a:bodyPr/>
          <a:lstStyle/>
          <a:p>
            <a:fld id="{CDC8CE5D-18D0-4215-934F-5D92BC927AFB}" type="slidenum">
              <a:rPr lang="el-GR" smtClean="0"/>
              <a:t>‹#›</a:t>
            </a:fld>
            <a:endParaRPr lang="el-GR"/>
          </a:p>
        </p:txBody>
      </p:sp>
    </p:spTree>
    <p:extLst>
      <p:ext uri="{BB962C8B-B14F-4D97-AF65-F5344CB8AC3E}">
        <p14:creationId xmlns:p14="http://schemas.microsoft.com/office/powerpoint/2010/main" val="3959566963"/>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35A8AF51-7506-4D92-8055-28EA732AE35C}"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βαρύτητα</a:t>
            </a:r>
            <a:endParaRPr lang="el-GR"/>
          </a:p>
        </p:txBody>
      </p:sp>
      <p:sp>
        <p:nvSpPr>
          <p:cNvPr id="6" name="Slide Number Placeholder 5"/>
          <p:cNvSpPr>
            <a:spLocks noGrp="1"/>
          </p:cNvSpPr>
          <p:nvPr>
            <p:ph type="sldNum" sz="quarter" idx="12"/>
          </p:nvPr>
        </p:nvSpPr>
        <p:spPr/>
        <p:txBody>
          <a:bodyPr/>
          <a:lstStyle/>
          <a:p>
            <a:fld id="{CDC8CE5D-18D0-4215-934F-5D92BC927AFB}" type="slidenum">
              <a:rPr lang="el-GR" smtClean="0"/>
              <a:t>‹#›</a:t>
            </a:fld>
            <a:endParaRPr lang="el-GR"/>
          </a:p>
        </p:txBody>
      </p:sp>
    </p:spTree>
    <p:extLst>
      <p:ext uri="{BB962C8B-B14F-4D97-AF65-F5344CB8AC3E}">
        <p14:creationId xmlns:p14="http://schemas.microsoft.com/office/powerpoint/2010/main" val="2531959230"/>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320675"/>
            <a:ext cx="12192000" cy="1325563"/>
          </a:xfrm>
          <a:solidFill>
            <a:schemeClr val="tx1"/>
          </a:solidFill>
        </p:spPr>
        <p:txBody>
          <a:bodyPr/>
          <a:lstStyle>
            <a:lvl1pPr>
              <a:defRPr>
                <a:solidFill>
                  <a:schemeClr val="bg1"/>
                </a:solidFill>
              </a:defRPr>
            </a:lvl1pPr>
          </a:lstStyle>
          <a:p>
            <a:r>
              <a:rPr lang="en-US" dirty="0" smtClean="0"/>
              <a:t>Click to edit Master title style</a:t>
            </a:r>
            <a:endParaRPr lang="el-GR"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4" name="Date Placeholder 3"/>
          <p:cNvSpPr>
            <a:spLocks noGrp="1"/>
          </p:cNvSpPr>
          <p:nvPr>
            <p:ph type="dt" sz="half" idx="10"/>
          </p:nvPr>
        </p:nvSpPr>
        <p:spPr/>
        <p:txBody>
          <a:bodyPr/>
          <a:lstStyle/>
          <a:p>
            <a:fld id="{B35521DB-D9CF-4B32-8C36-FA343AEA02C7}" type="datetime1">
              <a:rPr lang="el-GR" smtClean="0"/>
              <a:t>23/4/2018</a:t>
            </a:fld>
            <a:endParaRPr lang="el-GR"/>
          </a:p>
        </p:txBody>
      </p:sp>
      <p:sp>
        <p:nvSpPr>
          <p:cNvPr id="5" name="Footer Placeholder 4"/>
          <p:cNvSpPr>
            <a:spLocks noGrp="1"/>
          </p:cNvSpPr>
          <p:nvPr>
            <p:ph type="ftr" sz="quarter" idx="11"/>
          </p:nvPr>
        </p:nvSpPr>
        <p:spPr>
          <a:xfrm>
            <a:off x="838200" y="6356350"/>
            <a:ext cx="4114800" cy="365125"/>
          </a:xfrm>
        </p:spPr>
        <p:txBody>
          <a:bodyPr/>
          <a:lstStyle/>
          <a:p>
            <a:r>
              <a:rPr lang="el-GR" smtClean="0"/>
              <a:t>Η βαρύτητα</a:t>
            </a:r>
            <a:endParaRPr lang="el-GR" dirty="0"/>
          </a:p>
        </p:txBody>
      </p:sp>
      <p:sp>
        <p:nvSpPr>
          <p:cNvPr id="6" name="Slide Number Placeholder 5"/>
          <p:cNvSpPr>
            <a:spLocks noGrp="1"/>
          </p:cNvSpPr>
          <p:nvPr>
            <p:ph type="sldNum" sz="quarter" idx="12"/>
          </p:nvPr>
        </p:nvSpPr>
        <p:spPr/>
        <p:txBody>
          <a:bodyPr/>
          <a:lstStyle/>
          <a:p>
            <a:fld id="{CDC8CE5D-18D0-4215-934F-5D92BC927AFB}" type="slidenum">
              <a:rPr lang="el-GR" smtClean="0"/>
              <a:t>‹#›</a:t>
            </a:fld>
            <a:endParaRPr lang="el-G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9699" y="5461001"/>
            <a:ext cx="2211209" cy="1243806"/>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859783"/>
          </a:xfrm>
          <a:prstGeom prst="rect">
            <a:avLst/>
          </a:prstGeom>
        </p:spPr>
      </p:pic>
    </p:spTree>
    <p:extLst>
      <p:ext uri="{BB962C8B-B14F-4D97-AF65-F5344CB8AC3E}">
        <p14:creationId xmlns:p14="http://schemas.microsoft.com/office/powerpoint/2010/main" val="1532319964"/>
      </p:ext>
    </p:extLst>
  </p:cSld>
  <p:clrMapOvr>
    <a:masterClrMapping/>
  </p:clrMapOvr>
  <p:transition spd="med">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l-G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1B8B2C-BB8F-4F4D-B8D1-592FFF6DEA94}"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βαρύτητα</a:t>
            </a:r>
            <a:endParaRPr lang="el-GR"/>
          </a:p>
        </p:txBody>
      </p:sp>
      <p:sp>
        <p:nvSpPr>
          <p:cNvPr id="6" name="Slide Number Placeholder 5"/>
          <p:cNvSpPr>
            <a:spLocks noGrp="1"/>
          </p:cNvSpPr>
          <p:nvPr>
            <p:ph type="sldNum" sz="quarter" idx="12"/>
          </p:nvPr>
        </p:nvSpPr>
        <p:spPr/>
        <p:txBody>
          <a:bodyPr/>
          <a:lstStyle/>
          <a:p>
            <a:fld id="{CDC8CE5D-18D0-4215-934F-5D92BC927AFB}" type="slidenum">
              <a:rPr lang="el-GR" smtClean="0"/>
              <a:t>‹#›</a:t>
            </a:fld>
            <a:endParaRPr lang="el-GR"/>
          </a:p>
        </p:txBody>
      </p:sp>
    </p:spTree>
    <p:extLst>
      <p:ext uri="{BB962C8B-B14F-4D97-AF65-F5344CB8AC3E}">
        <p14:creationId xmlns:p14="http://schemas.microsoft.com/office/powerpoint/2010/main" val="175288500"/>
      </p:ext>
    </p:extLst>
  </p:cSld>
  <p:clrMapOvr>
    <a:masterClrMapping/>
  </p:clrMapOvr>
  <p:transition spd="med">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C55E1F99-C365-4A08-80A4-A7E7AF719365}" type="datetime1">
              <a:rPr lang="el-GR" smtClean="0"/>
              <a:t>23/4/2018</a:t>
            </a:fld>
            <a:endParaRPr lang="el-GR"/>
          </a:p>
        </p:txBody>
      </p:sp>
      <p:sp>
        <p:nvSpPr>
          <p:cNvPr id="6" name="Footer Placeholder 5"/>
          <p:cNvSpPr>
            <a:spLocks noGrp="1"/>
          </p:cNvSpPr>
          <p:nvPr>
            <p:ph type="ftr" sz="quarter" idx="11"/>
          </p:nvPr>
        </p:nvSpPr>
        <p:spPr/>
        <p:txBody>
          <a:bodyPr/>
          <a:lstStyle/>
          <a:p>
            <a:r>
              <a:rPr lang="el-GR" smtClean="0"/>
              <a:t>Η βαρύτητα</a:t>
            </a:r>
            <a:endParaRPr lang="el-GR"/>
          </a:p>
        </p:txBody>
      </p:sp>
      <p:sp>
        <p:nvSpPr>
          <p:cNvPr id="7" name="Slide Number Placeholder 6"/>
          <p:cNvSpPr>
            <a:spLocks noGrp="1"/>
          </p:cNvSpPr>
          <p:nvPr>
            <p:ph type="sldNum" sz="quarter" idx="12"/>
          </p:nvPr>
        </p:nvSpPr>
        <p:spPr/>
        <p:txBody>
          <a:bodyPr/>
          <a:lstStyle/>
          <a:p>
            <a:fld id="{CDC8CE5D-18D0-4215-934F-5D92BC927AFB}" type="slidenum">
              <a:rPr lang="el-GR" smtClean="0"/>
              <a:t>‹#›</a:t>
            </a:fld>
            <a:endParaRPr lang="el-GR"/>
          </a:p>
        </p:txBody>
      </p:sp>
    </p:spTree>
    <p:extLst>
      <p:ext uri="{BB962C8B-B14F-4D97-AF65-F5344CB8AC3E}">
        <p14:creationId xmlns:p14="http://schemas.microsoft.com/office/powerpoint/2010/main" val="3024994321"/>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C714527D-EB88-471A-AAF7-8CF4B1D2B7BD}" type="datetime1">
              <a:rPr lang="el-GR" smtClean="0"/>
              <a:t>23/4/2018</a:t>
            </a:fld>
            <a:endParaRPr lang="el-GR"/>
          </a:p>
        </p:txBody>
      </p:sp>
      <p:sp>
        <p:nvSpPr>
          <p:cNvPr id="8" name="Footer Placeholder 7"/>
          <p:cNvSpPr>
            <a:spLocks noGrp="1"/>
          </p:cNvSpPr>
          <p:nvPr>
            <p:ph type="ftr" sz="quarter" idx="11"/>
          </p:nvPr>
        </p:nvSpPr>
        <p:spPr/>
        <p:txBody>
          <a:bodyPr/>
          <a:lstStyle/>
          <a:p>
            <a:r>
              <a:rPr lang="el-GR" smtClean="0"/>
              <a:t>Η βαρύτητα</a:t>
            </a:r>
            <a:endParaRPr lang="el-GR"/>
          </a:p>
        </p:txBody>
      </p:sp>
      <p:sp>
        <p:nvSpPr>
          <p:cNvPr id="9" name="Slide Number Placeholder 8"/>
          <p:cNvSpPr>
            <a:spLocks noGrp="1"/>
          </p:cNvSpPr>
          <p:nvPr>
            <p:ph type="sldNum" sz="quarter" idx="12"/>
          </p:nvPr>
        </p:nvSpPr>
        <p:spPr/>
        <p:txBody>
          <a:bodyPr/>
          <a:lstStyle/>
          <a:p>
            <a:fld id="{CDC8CE5D-18D0-4215-934F-5D92BC927AFB}" type="slidenum">
              <a:rPr lang="el-GR" smtClean="0"/>
              <a:t>‹#›</a:t>
            </a:fld>
            <a:endParaRPr lang="el-GR"/>
          </a:p>
        </p:txBody>
      </p:sp>
    </p:spTree>
    <p:extLst>
      <p:ext uri="{BB962C8B-B14F-4D97-AF65-F5344CB8AC3E}">
        <p14:creationId xmlns:p14="http://schemas.microsoft.com/office/powerpoint/2010/main" val="3567935391"/>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A9739ACC-A698-4539-B896-AED7AB4947B9}" type="datetime1">
              <a:rPr lang="el-GR" smtClean="0"/>
              <a:t>23/4/2018</a:t>
            </a:fld>
            <a:endParaRPr lang="el-GR"/>
          </a:p>
        </p:txBody>
      </p:sp>
      <p:sp>
        <p:nvSpPr>
          <p:cNvPr id="4" name="Footer Placeholder 3"/>
          <p:cNvSpPr>
            <a:spLocks noGrp="1"/>
          </p:cNvSpPr>
          <p:nvPr>
            <p:ph type="ftr" sz="quarter" idx="11"/>
          </p:nvPr>
        </p:nvSpPr>
        <p:spPr/>
        <p:txBody>
          <a:bodyPr/>
          <a:lstStyle/>
          <a:p>
            <a:r>
              <a:rPr lang="el-GR" smtClean="0"/>
              <a:t>Η βαρύτητα</a:t>
            </a:r>
            <a:endParaRPr lang="el-GR"/>
          </a:p>
        </p:txBody>
      </p:sp>
      <p:sp>
        <p:nvSpPr>
          <p:cNvPr id="5" name="Slide Number Placeholder 4"/>
          <p:cNvSpPr>
            <a:spLocks noGrp="1"/>
          </p:cNvSpPr>
          <p:nvPr>
            <p:ph type="sldNum" sz="quarter" idx="12"/>
          </p:nvPr>
        </p:nvSpPr>
        <p:spPr/>
        <p:txBody>
          <a:bodyPr/>
          <a:lstStyle/>
          <a:p>
            <a:fld id="{CDC8CE5D-18D0-4215-934F-5D92BC927AFB}" type="slidenum">
              <a:rPr lang="el-GR" smtClean="0"/>
              <a:t>‹#›</a:t>
            </a:fld>
            <a:endParaRPr lang="el-GR"/>
          </a:p>
        </p:txBody>
      </p:sp>
    </p:spTree>
    <p:extLst>
      <p:ext uri="{BB962C8B-B14F-4D97-AF65-F5344CB8AC3E}">
        <p14:creationId xmlns:p14="http://schemas.microsoft.com/office/powerpoint/2010/main" val="3813717852"/>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1BAE34-3E85-4E01-BA33-F4DEE815D746}" type="datetime1">
              <a:rPr lang="el-GR" smtClean="0"/>
              <a:t>23/4/2018</a:t>
            </a:fld>
            <a:endParaRPr lang="el-GR"/>
          </a:p>
        </p:txBody>
      </p:sp>
      <p:sp>
        <p:nvSpPr>
          <p:cNvPr id="3" name="Footer Placeholder 2"/>
          <p:cNvSpPr>
            <a:spLocks noGrp="1"/>
          </p:cNvSpPr>
          <p:nvPr>
            <p:ph type="ftr" sz="quarter" idx="11"/>
          </p:nvPr>
        </p:nvSpPr>
        <p:spPr/>
        <p:txBody>
          <a:bodyPr/>
          <a:lstStyle/>
          <a:p>
            <a:r>
              <a:rPr lang="el-GR" smtClean="0"/>
              <a:t>Η βαρύτητα</a:t>
            </a:r>
            <a:endParaRPr lang="el-GR"/>
          </a:p>
        </p:txBody>
      </p:sp>
      <p:sp>
        <p:nvSpPr>
          <p:cNvPr id="4" name="Slide Number Placeholder 3"/>
          <p:cNvSpPr>
            <a:spLocks noGrp="1"/>
          </p:cNvSpPr>
          <p:nvPr>
            <p:ph type="sldNum" sz="quarter" idx="12"/>
          </p:nvPr>
        </p:nvSpPr>
        <p:spPr/>
        <p:txBody>
          <a:bodyPr/>
          <a:lstStyle/>
          <a:p>
            <a:fld id="{CDC8CE5D-18D0-4215-934F-5D92BC927AFB}" type="slidenum">
              <a:rPr lang="el-GR" smtClean="0"/>
              <a:t>‹#›</a:t>
            </a:fld>
            <a:endParaRPr lang="el-GR"/>
          </a:p>
        </p:txBody>
      </p:sp>
    </p:spTree>
    <p:extLst>
      <p:ext uri="{BB962C8B-B14F-4D97-AF65-F5344CB8AC3E}">
        <p14:creationId xmlns:p14="http://schemas.microsoft.com/office/powerpoint/2010/main" val="92552555"/>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A99EFE-230C-49AA-9A3D-5FD925891089}" type="datetime1">
              <a:rPr lang="el-GR" smtClean="0"/>
              <a:t>23/4/2018</a:t>
            </a:fld>
            <a:endParaRPr lang="el-GR"/>
          </a:p>
        </p:txBody>
      </p:sp>
      <p:sp>
        <p:nvSpPr>
          <p:cNvPr id="6" name="Footer Placeholder 5"/>
          <p:cNvSpPr>
            <a:spLocks noGrp="1"/>
          </p:cNvSpPr>
          <p:nvPr>
            <p:ph type="ftr" sz="quarter" idx="11"/>
          </p:nvPr>
        </p:nvSpPr>
        <p:spPr/>
        <p:txBody>
          <a:bodyPr/>
          <a:lstStyle/>
          <a:p>
            <a:r>
              <a:rPr lang="el-GR" smtClean="0"/>
              <a:t>Η βαρύτητα</a:t>
            </a:r>
            <a:endParaRPr lang="el-GR"/>
          </a:p>
        </p:txBody>
      </p:sp>
      <p:sp>
        <p:nvSpPr>
          <p:cNvPr id="7" name="Slide Number Placeholder 6"/>
          <p:cNvSpPr>
            <a:spLocks noGrp="1"/>
          </p:cNvSpPr>
          <p:nvPr>
            <p:ph type="sldNum" sz="quarter" idx="12"/>
          </p:nvPr>
        </p:nvSpPr>
        <p:spPr/>
        <p:txBody>
          <a:bodyPr/>
          <a:lstStyle/>
          <a:p>
            <a:fld id="{CDC8CE5D-18D0-4215-934F-5D92BC927AFB}" type="slidenum">
              <a:rPr lang="el-GR" smtClean="0"/>
              <a:t>‹#›</a:t>
            </a:fld>
            <a:endParaRPr lang="el-GR"/>
          </a:p>
        </p:txBody>
      </p:sp>
    </p:spTree>
    <p:extLst>
      <p:ext uri="{BB962C8B-B14F-4D97-AF65-F5344CB8AC3E}">
        <p14:creationId xmlns:p14="http://schemas.microsoft.com/office/powerpoint/2010/main" val="1709328958"/>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1030A8-B7BD-48CE-861F-C37C9E8E9B5C}" type="datetime1">
              <a:rPr lang="el-GR" smtClean="0"/>
              <a:t>23/4/2018</a:t>
            </a:fld>
            <a:endParaRPr lang="el-GR"/>
          </a:p>
        </p:txBody>
      </p:sp>
      <p:sp>
        <p:nvSpPr>
          <p:cNvPr id="6" name="Footer Placeholder 5"/>
          <p:cNvSpPr>
            <a:spLocks noGrp="1"/>
          </p:cNvSpPr>
          <p:nvPr>
            <p:ph type="ftr" sz="quarter" idx="11"/>
          </p:nvPr>
        </p:nvSpPr>
        <p:spPr/>
        <p:txBody>
          <a:bodyPr/>
          <a:lstStyle/>
          <a:p>
            <a:r>
              <a:rPr lang="el-GR" smtClean="0"/>
              <a:t>Η βαρύτητα</a:t>
            </a:r>
            <a:endParaRPr lang="el-GR"/>
          </a:p>
        </p:txBody>
      </p:sp>
      <p:sp>
        <p:nvSpPr>
          <p:cNvPr id="7" name="Slide Number Placeholder 6"/>
          <p:cNvSpPr>
            <a:spLocks noGrp="1"/>
          </p:cNvSpPr>
          <p:nvPr>
            <p:ph type="sldNum" sz="quarter" idx="12"/>
          </p:nvPr>
        </p:nvSpPr>
        <p:spPr/>
        <p:txBody>
          <a:bodyPr/>
          <a:lstStyle/>
          <a:p>
            <a:fld id="{CDC8CE5D-18D0-4215-934F-5D92BC927AFB}" type="slidenum">
              <a:rPr lang="el-GR" smtClean="0"/>
              <a:t>‹#›</a:t>
            </a:fld>
            <a:endParaRPr lang="el-GR"/>
          </a:p>
        </p:txBody>
      </p:sp>
    </p:spTree>
    <p:extLst>
      <p:ext uri="{BB962C8B-B14F-4D97-AF65-F5344CB8AC3E}">
        <p14:creationId xmlns:p14="http://schemas.microsoft.com/office/powerpoint/2010/main" val="3549755615"/>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E839E8-577A-4D92-8617-8EA78A68F5CC}" type="datetime1">
              <a:rPr lang="el-GR" smtClean="0"/>
              <a:t>23/4/2018</a:t>
            </a:fld>
            <a:endParaRPr lang="el-G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C8CE5D-18D0-4215-934F-5D92BC927AFB}" type="slidenum">
              <a:rPr lang="el-GR" smtClean="0"/>
              <a:t>‹#›</a:t>
            </a:fld>
            <a:endParaRPr lang="el-GR"/>
          </a:p>
        </p:txBody>
      </p:sp>
    </p:spTree>
    <p:extLst>
      <p:ext uri="{BB962C8B-B14F-4D97-AF65-F5344CB8AC3E}">
        <p14:creationId xmlns:p14="http://schemas.microsoft.com/office/powerpoint/2010/main" val="9853535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pull/>
  </p:transition>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901521"/>
            <a:ext cx="12192000" cy="2263256"/>
          </a:xfrm>
        </p:spPr>
        <p:txBody>
          <a:bodyPr>
            <a:normAutofit/>
          </a:bodyPr>
          <a:lstStyle/>
          <a:p>
            <a:r>
              <a:rPr lang="el-GR" dirty="0" smtClean="0"/>
              <a:t>Βαρύτητα</a:t>
            </a:r>
            <a:endParaRPr lang="el-GR" dirty="0"/>
          </a:p>
        </p:txBody>
      </p:sp>
      <p:sp>
        <p:nvSpPr>
          <p:cNvPr id="3" name="Subtitle 2"/>
          <p:cNvSpPr>
            <a:spLocks noGrp="1"/>
          </p:cNvSpPr>
          <p:nvPr>
            <p:ph type="subTitle" idx="1"/>
          </p:nvPr>
        </p:nvSpPr>
        <p:spPr/>
        <p:txBody>
          <a:bodyPr/>
          <a:lstStyle/>
          <a:p>
            <a:r>
              <a:rPr lang="el-GR" dirty="0" err="1" smtClean="0"/>
              <a:t>Πουαρίδου</a:t>
            </a:r>
            <a:r>
              <a:rPr lang="el-GR" dirty="0" smtClean="0"/>
              <a:t> Ελισάβετ</a:t>
            </a:r>
            <a:endParaRPr lang="el-GR" dirty="0"/>
          </a:p>
        </p:txBody>
      </p:sp>
      <p:sp>
        <p:nvSpPr>
          <p:cNvPr id="4" name="Footer Placeholder 3"/>
          <p:cNvSpPr>
            <a:spLocks noGrp="1"/>
          </p:cNvSpPr>
          <p:nvPr>
            <p:ph type="ftr" sz="quarter" idx="11"/>
          </p:nvPr>
        </p:nvSpPr>
        <p:spPr/>
        <p:txBody>
          <a:bodyPr/>
          <a:lstStyle/>
          <a:p>
            <a:r>
              <a:rPr lang="el-GR" smtClean="0"/>
              <a:t>Η βαρύτητα</a:t>
            </a:r>
            <a:endParaRPr lang="el-GR"/>
          </a:p>
        </p:txBody>
      </p:sp>
      <p:sp>
        <p:nvSpPr>
          <p:cNvPr id="5" name="Slide Number Placeholder 4"/>
          <p:cNvSpPr>
            <a:spLocks noGrp="1"/>
          </p:cNvSpPr>
          <p:nvPr>
            <p:ph type="sldNum" sz="quarter" idx="12"/>
          </p:nvPr>
        </p:nvSpPr>
        <p:spPr/>
        <p:txBody>
          <a:bodyPr/>
          <a:lstStyle/>
          <a:p>
            <a:fld id="{CDC8CE5D-18D0-4215-934F-5D92BC927AFB}" type="slidenum">
              <a:rPr lang="el-GR" smtClean="0"/>
              <a:t>1</a:t>
            </a:fld>
            <a:endParaRPr lang="el-GR"/>
          </a:p>
        </p:txBody>
      </p:sp>
    </p:spTree>
    <p:extLst>
      <p:ext uri="{BB962C8B-B14F-4D97-AF65-F5344CB8AC3E}">
        <p14:creationId xmlns:p14="http://schemas.microsoft.com/office/powerpoint/2010/main" val="3640779786"/>
      </p:ext>
    </p:extLst>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50006"/>
            <a:ext cx="12192000" cy="711893"/>
          </a:xfrm>
        </p:spPr>
        <p:txBody>
          <a:bodyPr>
            <a:normAutofit/>
          </a:bodyPr>
          <a:lstStyle/>
          <a:p>
            <a:r>
              <a:rPr lang="el-GR" dirty="0" smtClean="0"/>
              <a:t>Η </a:t>
            </a:r>
            <a:r>
              <a:rPr lang="el-GR" dirty="0"/>
              <a:t>βαρύτητα</a:t>
            </a:r>
          </a:p>
        </p:txBody>
      </p:sp>
      <p:sp>
        <p:nvSpPr>
          <p:cNvPr id="3" name="Content Placeholder 2"/>
          <p:cNvSpPr>
            <a:spLocks noGrp="1"/>
          </p:cNvSpPr>
          <p:nvPr>
            <p:ph idx="1"/>
          </p:nvPr>
        </p:nvSpPr>
        <p:spPr>
          <a:xfrm>
            <a:off x="838200" y="1561899"/>
            <a:ext cx="10515600" cy="4351338"/>
          </a:xfrm>
        </p:spPr>
        <p:txBody>
          <a:bodyPr>
            <a:normAutofit/>
          </a:bodyPr>
          <a:lstStyle/>
          <a:p>
            <a:r>
              <a:rPr lang="el-GR" dirty="0" smtClean="0"/>
              <a:t>Η </a:t>
            </a:r>
            <a:r>
              <a:rPr lang="el-GR" dirty="0"/>
              <a:t>ιδιότητα των υλικών σωμάτων να έλκουν και να έλκονται αμοιβαία με άλλα υλικά σώματα. </a:t>
            </a:r>
            <a:r>
              <a:rPr lang="el-GR" dirty="0" smtClean="0"/>
              <a:t>Τα </a:t>
            </a:r>
            <a:r>
              <a:rPr lang="el-GR" dirty="0" err="1" smtClean="0"/>
              <a:t>ελκόμενα</a:t>
            </a:r>
            <a:r>
              <a:rPr lang="el-GR" dirty="0" smtClean="0"/>
              <a:t> σώματα κινούνται με επιταχυνόμενη κίνηση προς το έλκον σώμα. Οι </a:t>
            </a:r>
            <a:r>
              <a:rPr lang="el-GR" dirty="0"/>
              <a:t>έλξεις είναι αμοιβαίες</a:t>
            </a:r>
            <a:r>
              <a:rPr lang="el-GR" dirty="0" smtClean="0"/>
              <a:t>. </a:t>
            </a:r>
          </a:p>
          <a:p>
            <a:r>
              <a:rPr lang="el-GR" dirty="0" smtClean="0"/>
              <a:t>Η </a:t>
            </a:r>
            <a:r>
              <a:rPr lang="el-GR" dirty="0"/>
              <a:t>βαρύτητα είναι μία από τις </a:t>
            </a:r>
            <a:r>
              <a:rPr lang="el-GR" dirty="0" smtClean="0"/>
              <a:t>τέσσερις βασικές αλληλεπιδράσεις</a:t>
            </a:r>
            <a:r>
              <a:rPr lang="el-GR" dirty="0"/>
              <a:t> στη φύση. Οι άλλες τρεις είναι η </a:t>
            </a:r>
            <a:r>
              <a:rPr lang="el-GR" dirty="0" smtClean="0"/>
              <a:t>ηλεκτρομαγνητική δύναμη, η</a:t>
            </a:r>
            <a:r>
              <a:rPr lang="el-GR" dirty="0"/>
              <a:t> </a:t>
            </a:r>
            <a:r>
              <a:rPr lang="el-GR" dirty="0" smtClean="0"/>
              <a:t>ασθενής πυρηνική</a:t>
            </a:r>
            <a:r>
              <a:rPr lang="el-GR" dirty="0"/>
              <a:t> και η </a:t>
            </a:r>
            <a:r>
              <a:rPr lang="el-GR" dirty="0" smtClean="0"/>
              <a:t>ισχυρή πυρηνική. </a:t>
            </a:r>
          </a:p>
          <a:p>
            <a:r>
              <a:rPr lang="el-GR" dirty="0" smtClean="0"/>
              <a:t>Η </a:t>
            </a:r>
            <a:r>
              <a:rPr lang="el-GR" dirty="0"/>
              <a:t>βαρύτητα είναι η πιο αδύναμη από τις τέσσερις αλληλεπιδράσεις, αλλά δρα σε μεγάλες αποστάσεις και είναι πάντοτε ελκτική.</a:t>
            </a:r>
          </a:p>
        </p:txBody>
      </p:sp>
      <p:sp>
        <p:nvSpPr>
          <p:cNvPr id="5" name="Footer Placeholder 4"/>
          <p:cNvSpPr>
            <a:spLocks noGrp="1"/>
          </p:cNvSpPr>
          <p:nvPr>
            <p:ph type="ftr" sz="quarter" idx="11"/>
          </p:nvPr>
        </p:nvSpPr>
        <p:spPr/>
        <p:txBody>
          <a:bodyPr/>
          <a:lstStyle/>
          <a:p>
            <a:r>
              <a:rPr lang="el-GR" smtClean="0"/>
              <a:t>Η βαρύτητα</a:t>
            </a:r>
            <a:endParaRPr lang="el-GR" dirty="0"/>
          </a:p>
        </p:txBody>
      </p:sp>
      <p:sp>
        <p:nvSpPr>
          <p:cNvPr id="6" name="Slide Number Placeholder 5"/>
          <p:cNvSpPr>
            <a:spLocks noGrp="1"/>
          </p:cNvSpPr>
          <p:nvPr>
            <p:ph type="sldNum" sz="quarter" idx="12"/>
          </p:nvPr>
        </p:nvSpPr>
        <p:spPr/>
        <p:txBody>
          <a:bodyPr/>
          <a:lstStyle/>
          <a:p>
            <a:fld id="{CDC8CE5D-18D0-4215-934F-5D92BC927AFB}" type="slidenum">
              <a:rPr lang="el-GR" smtClean="0"/>
              <a:t>2</a:t>
            </a:fld>
            <a:endParaRPr lang="el-GR"/>
          </a:p>
        </p:txBody>
      </p:sp>
    </p:spTree>
    <p:extLst>
      <p:ext uri="{BB962C8B-B14F-4D97-AF65-F5344CB8AC3E}">
        <p14:creationId xmlns:p14="http://schemas.microsoft.com/office/powerpoint/2010/main" val="470091191"/>
      </p:ext>
    </p:extLst>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50006"/>
            <a:ext cx="12192000" cy="1210077"/>
          </a:xfrm>
        </p:spPr>
        <p:txBody>
          <a:bodyPr/>
          <a:lstStyle/>
          <a:p>
            <a:r>
              <a:rPr lang="el-GR" dirty="0"/>
              <a:t>Ποιος ανακάλυψε τη βαρύτητα</a:t>
            </a:r>
          </a:p>
        </p:txBody>
      </p:sp>
      <p:sp>
        <p:nvSpPr>
          <p:cNvPr id="3" name="Content Placeholder 2"/>
          <p:cNvSpPr>
            <a:spLocks noGrp="1"/>
          </p:cNvSpPr>
          <p:nvPr>
            <p:ph idx="1"/>
          </p:nvPr>
        </p:nvSpPr>
        <p:spPr>
          <a:xfrm>
            <a:off x="838200" y="2060083"/>
            <a:ext cx="10515600" cy="4351338"/>
          </a:xfrm>
        </p:spPr>
        <p:txBody>
          <a:bodyPr>
            <a:normAutofit/>
          </a:bodyPr>
          <a:lstStyle/>
          <a:p>
            <a:pPr marL="0" indent="0">
              <a:buNone/>
            </a:pPr>
            <a:r>
              <a:rPr lang="el-GR" dirty="0"/>
              <a:t>Τ</a:t>
            </a:r>
            <a:r>
              <a:rPr lang="el-GR" dirty="0" smtClean="0"/>
              <a:t>ο</a:t>
            </a:r>
            <a:r>
              <a:rPr lang="el-GR" dirty="0"/>
              <a:t> </a:t>
            </a:r>
            <a:r>
              <a:rPr lang="el-GR" dirty="0" smtClean="0"/>
              <a:t>1687 ο </a:t>
            </a:r>
            <a:r>
              <a:rPr lang="el-GR" dirty="0"/>
              <a:t>Άγγλος μαθηματικός Σερ </a:t>
            </a:r>
            <a:r>
              <a:rPr lang="el-GR" dirty="0" smtClean="0"/>
              <a:t>Ισαάκ </a:t>
            </a:r>
            <a:r>
              <a:rPr lang="el-GR" dirty="0" err="1" smtClean="0"/>
              <a:t>Νεύτων</a:t>
            </a:r>
            <a:r>
              <a:rPr lang="el-GR" dirty="0"/>
              <a:t> (</a:t>
            </a:r>
            <a:r>
              <a:rPr lang="el-GR" dirty="0" err="1"/>
              <a:t>Sir</a:t>
            </a:r>
            <a:r>
              <a:rPr lang="el-GR" dirty="0"/>
              <a:t> </a:t>
            </a:r>
            <a:r>
              <a:rPr lang="el-GR" dirty="0" err="1"/>
              <a:t>Isaac</a:t>
            </a:r>
            <a:r>
              <a:rPr lang="el-GR" dirty="0"/>
              <a:t> </a:t>
            </a:r>
            <a:r>
              <a:rPr lang="el-GR" dirty="0" err="1"/>
              <a:t>Newton</a:t>
            </a:r>
            <a:r>
              <a:rPr lang="el-GR" dirty="0"/>
              <a:t>) δημοσίευσε το διάσημο έργο </a:t>
            </a:r>
            <a:r>
              <a:rPr lang="el-GR" dirty="0" smtClean="0"/>
              <a:t>του </a:t>
            </a:r>
            <a:r>
              <a:rPr lang="en-US" dirty="0" smtClean="0"/>
              <a:t>“Principia”, </a:t>
            </a:r>
            <a:r>
              <a:rPr lang="el-GR" dirty="0" smtClean="0"/>
              <a:t>στο </a:t>
            </a:r>
            <a:r>
              <a:rPr lang="el-GR" dirty="0"/>
              <a:t>οποίο και διατυπώθηκε το πρώτο αξίωμα για την </a:t>
            </a:r>
            <a:r>
              <a:rPr lang="el-GR" dirty="0" smtClean="0"/>
              <a:t>βαρύτητα, το οποίο είχε </a:t>
            </a:r>
            <a:r>
              <a:rPr lang="el-GR" dirty="0"/>
              <a:t>παγκόσμια ισχύ γραμμένο στη λατινική γλώσσα. </a:t>
            </a:r>
            <a:r>
              <a:rPr lang="el-GR" dirty="0" smtClean="0"/>
              <a:t>Οι </a:t>
            </a:r>
            <a:r>
              <a:rPr lang="el-GR" dirty="0"/>
              <a:t>περισσότεροι </a:t>
            </a:r>
            <a:r>
              <a:rPr lang="el-GR" dirty="0" smtClean="0"/>
              <a:t>σύγχρονοι</a:t>
            </a:r>
            <a:r>
              <a:rPr lang="el-GR" dirty="0"/>
              <a:t> </a:t>
            </a:r>
            <a:r>
              <a:rPr lang="el-GR" dirty="0" smtClean="0"/>
              <a:t>μη-σχετικιστικοί υπολογισμοί</a:t>
            </a:r>
            <a:r>
              <a:rPr lang="el-GR" dirty="0"/>
              <a:t> για τη βαρύτητα βασίζονται στο έργο του Νεύτωνα.</a:t>
            </a:r>
          </a:p>
          <a:p>
            <a:endParaRPr lang="el-GR" dirty="0"/>
          </a:p>
        </p:txBody>
      </p:sp>
      <p:sp>
        <p:nvSpPr>
          <p:cNvPr id="4" name="Footer Placeholder 3"/>
          <p:cNvSpPr>
            <a:spLocks noGrp="1"/>
          </p:cNvSpPr>
          <p:nvPr>
            <p:ph type="ftr" sz="quarter" idx="11"/>
          </p:nvPr>
        </p:nvSpPr>
        <p:spPr/>
        <p:txBody>
          <a:bodyPr/>
          <a:lstStyle/>
          <a:p>
            <a:r>
              <a:rPr lang="el-GR" smtClean="0"/>
              <a:t>Η βαρύτητα</a:t>
            </a:r>
            <a:endParaRPr lang="el-GR" dirty="0"/>
          </a:p>
        </p:txBody>
      </p:sp>
      <p:sp>
        <p:nvSpPr>
          <p:cNvPr id="5" name="Slide Number Placeholder 4"/>
          <p:cNvSpPr>
            <a:spLocks noGrp="1"/>
          </p:cNvSpPr>
          <p:nvPr>
            <p:ph type="sldNum" sz="quarter" idx="12"/>
          </p:nvPr>
        </p:nvSpPr>
        <p:spPr/>
        <p:txBody>
          <a:bodyPr/>
          <a:lstStyle/>
          <a:p>
            <a:fld id="{CDC8CE5D-18D0-4215-934F-5D92BC927AFB}" type="slidenum">
              <a:rPr lang="el-GR" smtClean="0"/>
              <a:t>3</a:t>
            </a:fld>
            <a:endParaRPr lang="el-GR"/>
          </a:p>
        </p:txBody>
      </p:sp>
    </p:spTree>
    <p:extLst>
      <p:ext uri="{BB962C8B-B14F-4D97-AF65-F5344CB8AC3E}">
        <p14:creationId xmlns:p14="http://schemas.microsoft.com/office/powerpoint/2010/main" val="3435858448"/>
      </p:ext>
    </p:extLst>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50007"/>
            <a:ext cx="12192000" cy="840682"/>
          </a:xfrm>
        </p:spPr>
        <p:txBody>
          <a:bodyPr/>
          <a:lstStyle/>
          <a:p>
            <a:r>
              <a:rPr lang="el-GR" dirty="0" smtClean="0"/>
              <a:t>Πώς </a:t>
            </a:r>
            <a:r>
              <a:rPr lang="el-GR" dirty="0"/>
              <a:t>μας επηρεάζει η βαρύτητα</a:t>
            </a:r>
          </a:p>
        </p:txBody>
      </p:sp>
      <p:sp>
        <p:nvSpPr>
          <p:cNvPr id="4" name="Footer Placeholder 3"/>
          <p:cNvSpPr>
            <a:spLocks noGrp="1"/>
          </p:cNvSpPr>
          <p:nvPr>
            <p:ph type="ftr" sz="quarter" idx="11"/>
          </p:nvPr>
        </p:nvSpPr>
        <p:spPr/>
        <p:txBody>
          <a:bodyPr/>
          <a:lstStyle/>
          <a:p>
            <a:r>
              <a:rPr lang="el-GR" dirty="0" smtClean="0"/>
              <a:t>Η βαρύτητα</a:t>
            </a:r>
            <a:endParaRPr lang="el-GR" dirty="0"/>
          </a:p>
        </p:txBody>
      </p:sp>
      <p:sp>
        <p:nvSpPr>
          <p:cNvPr id="5" name="Slide Number Placeholder 4"/>
          <p:cNvSpPr>
            <a:spLocks noGrp="1"/>
          </p:cNvSpPr>
          <p:nvPr>
            <p:ph type="sldNum" sz="quarter" idx="12"/>
          </p:nvPr>
        </p:nvSpPr>
        <p:spPr/>
        <p:txBody>
          <a:bodyPr/>
          <a:lstStyle/>
          <a:p>
            <a:fld id="{CDC8CE5D-18D0-4215-934F-5D92BC927AFB}" type="slidenum">
              <a:rPr lang="el-GR" smtClean="0"/>
              <a:t>4</a:t>
            </a:fld>
            <a:endParaRPr lang="el-GR"/>
          </a:p>
        </p:txBody>
      </p:sp>
      <p:graphicFrame>
        <p:nvGraphicFramePr>
          <p:cNvPr id="6" name="Diagram 5"/>
          <p:cNvGraphicFramePr/>
          <p:nvPr>
            <p:extLst>
              <p:ext uri="{D42A27DB-BD31-4B8C-83A1-F6EECF244321}">
                <p14:modId xmlns:p14="http://schemas.microsoft.com/office/powerpoint/2010/main" val="2886300470"/>
              </p:ext>
            </p:extLst>
          </p:nvPr>
        </p:nvGraphicFramePr>
        <p:xfrm>
          <a:off x="412124" y="1236372"/>
          <a:ext cx="11565228" cy="49454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3986" y="1595475"/>
            <a:ext cx="1165873" cy="1835813"/>
          </a:xfrm>
          <a:prstGeom prst="rect">
            <a:avLst/>
          </a:prstGeom>
        </p:spPr>
      </p:pic>
    </p:spTree>
    <p:extLst>
      <p:ext uri="{BB962C8B-B14F-4D97-AF65-F5344CB8AC3E}">
        <p14:creationId xmlns:p14="http://schemas.microsoft.com/office/powerpoint/2010/main" val="2395062403"/>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24249"/>
            <a:ext cx="12192000" cy="866440"/>
          </a:xfrm>
        </p:spPr>
        <p:txBody>
          <a:bodyPr/>
          <a:lstStyle/>
          <a:p>
            <a:r>
              <a:rPr lang="el-GR" dirty="0"/>
              <a:t>Η βαρύτητα στη σελήνη</a:t>
            </a:r>
          </a:p>
        </p:txBody>
      </p:sp>
      <p:sp>
        <p:nvSpPr>
          <p:cNvPr id="3" name="Content Placeholder 2"/>
          <p:cNvSpPr>
            <a:spLocks noGrp="1"/>
          </p:cNvSpPr>
          <p:nvPr>
            <p:ph idx="1"/>
          </p:nvPr>
        </p:nvSpPr>
        <p:spPr/>
        <p:txBody>
          <a:bodyPr/>
          <a:lstStyle/>
          <a:p>
            <a:r>
              <a:rPr lang="el-GR" dirty="0"/>
              <a:t>Η μέση απόσταση Γης - Σελήνης είναι 384.403 χιλιόμετρα (παρατηρείται ότι αυτή η απόσταση αυξάνεται κατά περίπου </a:t>
            </a:r>
            <a:r>
              <a:rPr lang="el-GR" dirty="0" smtClean="0"/>
              <a:t>0,32</a:t>
            </a:r>
            <a:r>
              <a:rPr lang="en-US" dirty="0" smtClean="0"/>
              <a:t> </a:t>
            </a:r>
            <a:r>
              <a:rPr lang="el-GR" dirty="0" smtClean="0"/>
              <a:t>εκατοστά </a:t>
            </a:r>
            <a:r>
              <a:rPr lang="el-GR" dirty="0"/>
              <a:t>το μήνα και αυτό συμβαίνει λόγω των </a:t>
            </a:r>
            <a:r>
              <a:rPr lang="el-GR" dirty="0" smtClean="0"/>
              <a:t>παλιρροϊκών δυνάμεων).</a:t>
            </a:r>
          </a:p>
          <a:p>
            <a:r>
              <a:rPr lang="el-GR" dirty="0" smtClean="0"/>
              <a:t> </a:t>
            </a:r>
            <a:r>
              <a:rPr lang="el-GR" dirty="0"/>
              <a:t>Η διάμετρος της σελήνης είναι 3.476 χιλιόμετρα (περίπου το 1/4 της γήινης). </a:t>
            </a:r>
            <a:endParaRPr lang="el-GR" dirty="0" smtClean="0"/>
          </a:p>
          <a:p>
            <a:r>
              <a:rPr lang="el-GR" dirty="0" smtClean="0"/>
              <a:t>Η </a:t>
            </a:r>
            <a:r>
              <a:rPr lang="el-GR" dirty="0"/>
              <a:t>βαρύτητα στην επιφάνεια της Σελήνης είναι σε ένταση το 1/6 περίπου αυτής της Γης.</a:t>
            </a:r>
          </a:p>
        </p:txBody>
      </p:sp>
      <p:sp>
        <p:nvSpPr>
          <p:cNvPr id="4" name="Footer Placeholder 3"/>
          <p:cNvSpPr>
            <a:spLocks noGrp="1"/>
          </p:cNvSpPr>
          <p:nvPr>
            <p:ph type="ftr" sz="quarter" idx="11"/>
          </p:nvPr>
        </p:nvSpPr>
        <p:spPr/>
        <p:txBody>
          <a:bodyPr/>
          <a:lstStyle/>
          <a:p>
            <a:r>
              <a:rPr lang="el-GR" smtClean="0"/>
              <a:t>Η βαρύτητα</a:t>
            </a:r>
            <a:endParaRPr lang="el-GR" dirty="0"/>
          </a:p>
        </p:txBody>
      </p:sp>
      <p:sp>
        <p:nvSpPr>
          <p:cNvPr id="5" name="Slide Number Placeholder 4"/>
          <p:cNvSpPr>
            <a:spLocks noGrp="1"/>
          </p:cNvSpPr>
          <p:nvPr>
            <p:ph type="sldNum" sz="quarter" idx="12"/>
          </p:nvPr>
        </p:nvSpPr>
        <p:spPr/>
        <p:txBody>
          <a:bodyPr/>
          <a:lstStyle/>
          <a:p>
            <a:fld id="{CDC8CE5D-18D0-4215-934F-5D92BC927AFB}" type="slidenum">
              <a:rPr lang="el-GR" smtClean="0"/>
              <a:t>5</a:t>
            </a:fld>
            <a:endParaRPr lang="el-GR"/>
          </a:p>
        </p:txBody>
      </p:sp>
    </p:spTree>
    <p:extLst>
      <p:ext uri="{BB962C8B-B14F-4D97-AF65-F5344CB8AC3E}">
        <p14:creationId xmlns:p14="http://schemas.microsoft.com/office/powerpoint/2010/main" val="640622517"/>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37127"/>
            <a:ext cx="12192000" cy="988497"/>
          </a:xfrm>
        </p:spPr>
        <p:txBody>
          <a:bodyPr/>
          <a:lstStyle/>
          <a:p>
            <a:r>
              <a:rPr lang="el-GR" dirty="0" smtClean="0"/>
              <a:t>Επίλογος</a:t>
            </a:r>
            <a:endParaRPr lang="el-GR" dirty="0"/>
          </a:p>
        </p:txBody>
      </p:sp>
      <p:sp>
        <p:nvSpPr>
          <p:cNvPr id="3" name="Content Placeholder 2"/>
          <p:cNvSpPr>
            <a:spLocks noGrp="1"/>
          </p:cNvSpPr>
          <p:nvPr>
            <p:ph idx="1"/>
          </p:nvPr>
        </p:nvSpPr>
        <p:spPr/>
        <p:txBody>
          <a:bodyPr/>
          <a:lstStyle/>
          <a:p>
            <a:pPr marL="0" indent="0">
              <a:buNone/>
            </a:pPr>
            <a:r>
              <a:rPr lang="el-GR" dirty="0" smtClean="0"/>
              <a:t>Σας ευχαριστώ! </a:t>
            </a:r>
            <a:endParaRPr lang="el-GR" dirty="0"/>
          </a:p>
        </p:txBody>
      </p:sp>
      <p:sp>
        <p:nvSpPr>
          <p:cNvPr id="5" name="Footer Placeholder 4"/>
          <p:cNvSpPr>
            <a:spLocks noGrp="1"/>
          </p:cNvSpPr>
          <p:nvPr>
            <p:ph type="ftr" sz="quarter" idx="11"/>
          </p:nvPr>
        </p:nvSpPr>
        <p:spPr/>
        <p:txBody>
          <a:bodyPr/>
          <a:lstStyle/>
          <a:p>
            <a:r>
              <a:rPr lang="el-GR" smtClean="0"/>
              <a:t>Η βαρύτητα</a:t>
            </a:r>
            <a:endParaRPr lang="el-GR" dirty="0"/>
          </a:p>
        </p:txBody>
      </p:sp>
      <p:sp>
        <p:nvSpPr>
          <p:cNvPr id="6" name="Slide Number Placeholder 5"/>
          <p:cNvSpPr>
            <a:spLocks noGrp="1"/>
          </p:cNvSpPr>
          <p:nvPr>
            <p:ph type="sldNum" sz="quarter" idx="12"/>
          </p:nvPr>
        </p:nvSpPr>
        <p:spPr/>
        <p:txBody>
          <a:bodyPr/>
          <a:lstStyle/>
          <a:p>
            <a:fld id="{CDC8CE5D-18D0-4215-934F-5D92BC927AFB}" type="slidenum">
              <a:rPr lang="el-GR" smtClean="0"/>
              <a:t>6</a:t>
            </a:fld>
            <a:endParaRPr lang="el-G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9682" y="2207049"/>
            <a:ext cx="3914775" cy="3190875"/>
          </a:xfrm>
          <a:prstGeom prst="rect">
            <a:avLst/>
          </a:prstGeom>
        </p:spPr>
      </p:pic>
    </p:spTree>
    <p:extLst>
      <p:ext uri="{BB962C8B-B14F-4D97-AF65-F5344CB8AC3E}">
        <p14:creationId xmlns:p14="http://schemas.microsoft.com/office/powerpoint/2010/main" val="4098806803"/>
      </p:ext>
    </p:extLst>
  </p:cSld>
  <p:clrMapOvr>
    <a:masterClrMapping/>
  </p:clrMapOvr>
  <p:transition spd="med">
    <p:pull/>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581</TotalTime>
  <Words>145</Words>
  <Application>Microsoft Office PowerPoint</Application>
  <PresentationFormat>Widescreen</PresentationFormat>
  <Paragraphs>30</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Βαρύτητα</vt:lpstr>
      <vt:lpstr>Η βαρύτητα</vt:lpstr>
      <vt:lpstr>Ποιος ανακάλυψε τη βαρύτητα</vt:lpstr>
      <vt:lpstr>Πώς μας επηρεάζει η βαρύτητα</vt:lpstr>
      <vt:lpstr>Η βαρύτητα στη σελήνη</vt:lpstr>
      <vt:lpstr>Επίλογος</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παρουσιάζεται το αντικείμενο του μαθήματος και το όνομά σας </dc:title>
  <dc:creator>Eliza</dc:creator>
  <cp:lastModifiedBy>Eliza</cp:lastModifiedBy>
  <cp:revision>60</cp:revision>
  <dcterms:created xsi:type="dcterms:W3CDTF">2018-04-18T19:56:56Z</dcterms:created>
  <dcterms:modified xsi:type="dcterms:W3CDTF">2018-04-23T21:11:55Z</dcterms:modified>
</cp:coreProperties>
</file>